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  <p:sldMasterId id="2147483674" r:id="rId2"/>
  </p:sldMasterIdLst>
  <p:notesMasterIdLst>
    <p:notesMasterId r:id="rId27"/>
  </p:notesMasterIdLst>
  <p:handoutMasterIdLst>
    <p:handoutMasterId r:id="rId28"/>
  </p:handoutMasterIdLst>
  <p:sldIdLst>
    <p:sldId id="662" r:id="rId3"/>
    <p:sldId id="765" r:id="rId4"/>
    <p:sldId id="724" r:id="rId5"/>
    <p:sldId id="705" r:id="rId6"/>
    <p:sldId id="758" r:id="rId7"/>
    <p:sldId id="754" r:id="rId8"/>
    <p:sldId id="759" r:id="rId9"/>
    <p:sldId id="713" r:id="rId10"/>
    <p:sldId id="764" r:id="rId11"/>
    <p:sldId id="766" r:id="rId12"/>
    <p:sldId id="767" r:id="rId13"/>
    <p:sldId id="768" r:id="rId14"/>
    <p:sldId id="769" r:id="rId15"/>
    <p:sldId id="771" r:id="rId16"/>
    <p:sldId id="772" r:id="rId17"/>
    <p:sldId id="773" r:id="rId18"/>
    <p:sldId id="774" r:id="rId19"/>
    <p:sldId id="775" r:id="rId20"/>
    <p:sldId id="776" r:id="rId21"/>
    <p:sldId id="777" r:id="rId22"/>
    <p:sldId id="778" r:id="rId23"/>
    <p:sldId id="779" r:id="rId24"/>
    <p:sldId id="780" r:id="rId25"/>
    <p:sldId id="419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나눔바른고딕" panose="020B0603020101020101" pitchFamily="50" charset="-127"/>
      <p:regular r:id="rId31"/>
      <p:bold r:id="rId32"/>
    </p:embeddedFont>
    <p:embeddedFont>
      <p:font typeface="KT서체 Medium" panose="020B0600000101010101" pitchFamily="50" charset="-127"/>
      <p:regular r:id="rId33"/>
    </p:embeddedFont>
    <p:embeddedFont>
      <p:font typeface="KT서체 Light" panose="020B0600000101010101" pitchFamily="50" charset="-127"/>
      <p:regular r:id="rId34"/>
    </p:embeddedFont>
    <p:embeddedFont>
      <p:font typeface="KT서체 Bold" panose="020B0600000101010101" pitchFamily="50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0000CC"/>
    <a:srgbClr val="A568D2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79249" autoAdjust="0"/>
  </p:normalViewPr>
  <p:slideViewPr>
    <p:cSldViewPr snapToGrid="0">
      <p:cViewPr varScale="1">
        <p:scale>
          <a:sx n="79" d="100"/>
          <a:sy n="79" d="100"/>
        </p:scale>
        <p:origin x="-90" y="-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-23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A6F3F-F2D9-4A4C-B013-AA6C6A4CDA60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D61AB-816F-4CD4-AF40-B7993F520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7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현실에서는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인공지능 기술은 어디에 많이 사용되고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대표적으로 인터넷 광고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카드 부정 사용 탐지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상품 추천에 많이 사용되고 있어요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인공지능을 활용한 이미지 분류는 이미 사람의 능력을 뛰어 넘었다고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객체 탐지에도 널리 쓰이고 있고요</a:t>
            </a:r>
            <a:r>
              <a:rPr lang="en-US" altLang="ko-KR" baseline="0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그림도 엄청 잘 그리죠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최근에는 애니메이션에 활용할 수 있는 기술도 나왔는데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해당 사이트에 접속해서 한번 </a:t>
            </a:r>
            <a:r>
              <a:rPr lang="ko-KR" altLang="en-US" dirty="0" err="1" smtClean="0"/>
              <a:t>볼께요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자연어처리에도 널리 쓰이고 있죠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구글</a:t>
            </a:r>
            <a:r>
              <a:rPr lang="ko-KR" altLang="en-US" baseline="0" dirty="0" smtClean="0"/>
              <a:t> 검색할 때도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기가지니에도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유튜브</a:t>
            </a:r>
            <a:r>
              <a:rPr lang="ko-KR" altLang="en-US" baseline="0" dirty="0" smtClean="0"/>
              <a:t> 자동번역에도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 여러 영역에서 인공지능 기술이 맹활약을 하고 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영역에서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여러 문제를 풀기 위해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기술을 활용하고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94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사용하지 않는 경우에는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어떤한</a:t>
            </a:r>
            <a:r>
              <a:rPr lang="ko-KR" altLang="en-US" dirty="0"/>
              <a:t> 문제를 </a:t>
            </a:r>
            <a:r>
              <a:rPr lang="ko-KR" altLang="en-US" dirty="0" err="1"/>
              <a:t>풀때</a:t>
            </a:r>
            <a:endParaRPr lang="ko-KR" altLang="en-US" dirty="0"/>
          </a:p>
          <a:p>
            <a:r>
              <a:rPr lang="ko-KR" altLang="en-US" dirty="0"/>
              <a:t>사람이 특수한 알고리즘을 만들어서 </a:t>
            </a:r>
          </a:p>
          <a:p>
            <a:r>
              <a:rPr lang="ko-KR" altLang="en-US" dirty="0"/>
              <a:t>이를 사람이 직접 프로그램으로 구현하여야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한마디로 고급개발자가 필요한 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방법을 사용하면 사람이 특징과 데이터를 제공하면</a:t>
            </a:r>
          </a:p>
          <a:p>
            <a:r>
              <a:rPr lang="ko-KR" altLang="en-US" dirty="0"/>
              <a:t>데이터로부터 규칙을 찾아내는 역할을 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모델이 </a:t>
            </a:r>
            <a:r>
              <a:rPr lang="ko-KR" altLang="en-US" dirty="0" err="1"/>
              <a:t>담당울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사람의 역할이 기존 방법보다 줄어 드는 거죠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유행하는 </a:t>
            </a:r>
            <a:r>
              <a:rPr lang="ko-KR" altLang="en-US" dirty="0" err="1"/>
              <a:t>딥러닝</a:t>
            </a:r>
            <a:r>
              <a:rPr lang="ko-KR" altLang="en-US" dirty="0"/>
              <a:t> 방법에서는 데이터만 주면 </a:t>
            </a:r>
            <a:endParaRPr lang="en-US" altLang="ko-KR" dirty="0"/>
          </a:p>
          <a:p>
            <a:r>
              <a:rPr lang="ko-KR" altLang="en-US" dirty="0"/>
              <a:t>컴퓨터가 데이터에서 자동으로  속성을 찾아서 분류를 하고 예측을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그림에서 보시다시피 사람이 사라졌죠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사람보다 더 잘하니 너도 나도 </a:t>
            </a:r>
            <a:r>
              <a:rPr lang="en-US" altLang="ko-KR" dirty="0"/>
              <a:t>AI</a:t>
            </a:r>
            <a:r>
              <a:rPr lang="ko-KR" altLang="en-US" dirty="0"/>
              <a:t>를 공부하고</a:t>
            </a:r>
            <a:r>
              <a:rPr lang="en-US" altLang="ko-KR" dirty="0"/>
              <a:t> Ai</a:t>
            </a:r>
            <a:r>
              <a:rPr lang="ko-KR" altLang="en-US" dirty="0"/>
              <a:t>에 투자를 하고 있답니다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우리회사도  작년부터 </a:t>
            </a:r>
            <a:r>
              <a:rPr lang="en-US" altLang="ko-KR" dirty="0"/>
              <a:t>AI </a:t>
            </a:r>
            <a:r>
              <a:rPr lang="ko-KR" altLang="en-US" dirty="0"/>
              <a:t>교육에 많은 투자를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가지의 학습방법을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사용하는 학습방식은 지도학습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지도학습은 학습과정에서 정답이 주어집니다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입력데이터 </a:t>
            </a:r>
            <a:r>
              <a:rPr lang="en-US" altLang="ko-KR" dirty="0"/>
              <a:t>X</a:t>
            </a:r>
            <a:r>
              <a:rPr lang="ko-KR" altLang="en-US" dirty="0"/>
              <a:t>와 출력데이터 </a:t>
            </a:r>
            <a:r>
              <a:rPr lang="en-US" altLang="ko-KR" dirty="0"/>
              <a:t>Y</a:t>
            </a:r>
            <a:r>
              <a:rPr lang="ko-KR" altLang="en-US" dirty="0"/>
              <a:t>를 알고 있는 상태에서 </a:t>
            </a:r>
            <a:r>
              <a:rPr lang="en-US" altLang="ko-KR" dirty="0"/>
              <a:t>Y=</a:t>
            </a:r>
            <a:r>
              <a:rPr lang="en-US" altLang="ko-KR" dirty="0" err="1"/>
              <a:t>aX</a:t>
            </a:r>
            <a:r>
              <a:rPr lang="en-US" altLang="ko-KR" dirty="0"/>
              <a:t>=b </a:t>
            </a:r>
            <a:r>
              <a:rPr lang="ko-KR" altLang="en-US" dirty="0"/>
              <a:t>와 같은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사이의 관계식을 알아내는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인공지능에서는 정답을 </a:t>
            </a:r>
            <a:r>
              <a:rPr lang="en-US" altLang="ko-KR" dirty="0"/>
              <a:t>Label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라벨이 아닌 레이블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비지도 인공지능 모델 학습단계에서 정답 </a:t>
            </a:r>
            <a:r>
              <a:rPr lang="en-US" altLang="ko-KR" dirty="0"/>
              <a:t>Y</a:t>
            </a:r>
            <a:r>
              <a:rPr lang="ko-KR" altLang="en-US" dirty="0"/>
              <a:t>가 주어지지 않고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X </a:t>
            </a:r>
            <a:r>
              <a:rPr lang="ko-KR" altLang="en-US" dirty="0"/>
              <a:t>데이터만 제공되는 </a:t>
            </a:r>
            <a:r>
              <a:rPr lang="ko-KR" altLang="en-US" dirty="0" err="1"/>
              <a:t>머신러닝</a:t>
            </a:r>
            <a:r>
              <a:rPr lang="ko-KR" altLang="en-US" dirty="0"/>
              <a:t> 유형입니다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정답 </a:t>
            </a:r>
            <a:r>
              <a:rPr lang="en-US" altLang="ko-KR" dirty="0"/>
              <a:t>Y</a:t>
            </a:r>
            <a:r>
              <a:rPr lang="ko-KR" altLang="en-US" dirty="0"/>
              <a:t>를 예측하는 것이 목표가 되는 것이 아니라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X </a:t>
            </a:r>
            <a:r>
              <a:rPr lang="ko-KR" altLang="en-US" dirty="0"/>
              <a:t>데이터 사이에 존재하는 패턴 또는 규칙을 찾는 것이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대표적인 예로는 서로 비슷한 데이터끼리 묶어서 그룹을 나누는 군집분석 영어로는 </a:t>
            </a:r>
            <a:r>
              <a:rPr lang="en-US" altLang="ko-KR" dirty="0"/>
              <a:t>Clustering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강화학습은 무수한 시행착오로 반복학습을 하는 것으로  알파고가 대표적인 사례이고</a:t>
            </a:r>
            <a:r>
              <a:rPr lang="en-US" altLang="ko-KR" dirty="0"/>
              <a:t>, </a:t>
            </a:r>
            <a:r>
              <a:rPr lang="ko-KR" altLang="en-US" dirty="0"/>
              <a:t>컴퓨팅 파워</a:t>
            </a:r>
            <a:r>
              <a:rPr lang="en-US" altLang="ko-KR" dirty="0"/>
              <a:t>, </a:t>
            </a:r>
            <a:r>
              <a:rPr lang="ko-KR" altLang="en-US" dirty="0"/>
              <a:t>돈이 아주 많이 드는 분야입니다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인류의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그동안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생산성을 높이기 위해 많은 노력을 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과학기술의 급진적인 발전은 혁명을 낳았고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1, 2, 3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산업혁명은 산업구조 뿐만 아니라 의식과 교육을 비롯해 생활 전반을 획기적으로 바꾸어 놓았습니다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산업혁명은 증기기관 기반의 기계화 혁명이고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산업혁명은 전기에너지 기반의 대량생산 혁명입니다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산업혁명을 컴퓨터와 인터넷 기반의 지식정보 혁명입니다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산업혁명은 과거와 질적으로 크게 다릅니다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인공지능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ICT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발달로 인한 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초지능화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모든 것이 서로 연결되는 ‘</a:t>
            </a:r>
            <a:r>
              <a:rPr lang="ko-KR" altLang="en-US" dirty="0" err="1" smtClean="0"/>
              <a:t>초연결사회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r>
              <a:rPr lang="ko-KR" altLang="en-US" dirty="0" smtClean="0"/>
              <a:t>접속과 공유를 기반으로 하는 ‘공유경제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공유사회’가 </a:t>
            </a:r>
            <a:endParaRPr lang="en-US" altLang="ko-KR" dirty="0" smtClean="0"/>
          </a:p>
          <a:p>
            <a:r>
              <a:rPr lang="ko-KR" altLang="en-US" dirty="0" smtClean="0"/>
              <a:t>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 산업혁명의 </a:t>
            </a:r>
            <a:r>
              <a:rPr lang="ko-KR" altLang="en-US" dirty="0" err="1" smtClean="0"/>
              <a:t>트렌드입니다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4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 산업혁명의 주요기술에는 </a:t>
            </a:r>
            <a:endParaRPr lang="en-US" altLang="ko-KR" dirty="0" smtClean="0"/>
          </a:p>
          <a:p>
            <a:r>
              <a:rPr lang="ko-KR" altLang="en-US" dirty="0" err="1" smtClean="0"/>
              <a:t>빅</a:t>
            </a:r>
            <a:r>
              <a:rPr lang="ko-KR" altLang="en-US" dirty="0" smtClean="0"/>
              <a:t> 데이터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사물인터넷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무인 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무인 항공기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차원 인쇄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나노</a:t>
            </a:r>
            <a:r>
              <a:rPr lang="ko-KR" altLang="en-US" dirty="0" smtClean="0"/>
              <a:t> 기술</a:t>
            </a:r>
            <a:r>
              <a:rPr lang="ko-KR" altLang="en-US" baseline="0" dirty="0" smtClean="0"/>
              <a:t> 등 여러 기술이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그 핵심으로 </a:t>
            </a:r>
            <a:r>
              <a:rPr lang="en-US" altLang="ko-KR" baseline="0" dirty="0" smtClean="0"/>
              <a:t>Artificial Intelligence, Big data, Cloud Computing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</a:t>
            </a:r>
            <a:r>
              <a:rPr lang="en-US" altLang="ko-KR" baseline="0" dirty="0" smtClean="0"/>
              <a:t>AI, 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컴퓨팅 기술을 활용하여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수익창출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비용절감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위기 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혁신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경쟁력 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새로운 기회를 찾을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</a:t>
            </a:r>
            <a:r>
              <a:rPr lang="en-US" altLang="ko-KR" baseline="0" dirty="0" smtClean="0"/>
              <a:t>, AI, 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클라우드컴퓨팅의</a:t>
            </a:r>
            <a:r>
              <a:rPr lang="ko-KR" altLang="en-US" baseline="0" dirty="0" smtClean="0"/>
              <a:t> 기술장벽은 높은 편이고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알아야 하는 기술요소가  많이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그럼</a:t>
            </a:r>
            <a:r>
              <a:rPr lang="en-US" altLang="ko-KR" baseline="0" dirty="0" smtClean="0"/>
              <a:t>, AI, 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대한 동영상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편을 보면서 기본적인 이해를 하겠습니다</a:t>
            </a:r>
            <a:r>
              <a:rPr lang="en-US" altLang="ko-KR" baseline="0" smtClean="0"/>
              <a:t>.</a:t>
            </a:r>
            <a:r>
              <a:rPr lang="ko-KR" altLang="en-US" baseline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5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솔루션 개발이 필수 디바이스인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를 만드는 </a:t>
            </a:r>
            <a:r>
              <a:rPr lang="en-US" altLang="ko-KR" dirty="0" smtClean="0"/>
              <a:t>GPUNVDIA</a:t>
            </a:r>
            <a:r>
              <a:rPr lang="ko-KR" altLang="en-US" dirty="0" smtClean="0"/>
              <a:t>에서 제작한 동영상입니다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러닝타임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초입니다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개요입니다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러닝타임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초입니다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 내용입니다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분 분량입니다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SF</a:t>
            </a:r>
            <a:r>
              <a:rPr lang="ko-KR" altLang="en-US" dirty="0"/>
              <a:t>영화에는 </a:t>
            </a:r>
            <a:r>
              <a:rPr lang="ko-KR" altLang="en-US" dirty="0" err="1"/>
              <a:t>멋찐</a:t>
            </a:r>
            <a:r>
              <a:rPr lang="ko-KR" altLang="en-US" dirty="0"/>
              <a:t> 인공지능이 많이 나오죠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현재는 기술적으로 갭이 많지만</a:t>
            </a:r>
            <a:r>
              <a:rPr lang="en-US" altLang="ko-KR" dirty="0"/>
              <a:t>, </a:t>
            </a:r>
            <a:r>
              <a:rPr lang="ko-KR" altLang="en-US" dirty="0"/>
              <a:t>언젠가는 영화와 같은 인공지능이 나오겠죠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38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42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2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52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23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99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=""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7"/>
            <a:ext cx="353944" cy="276999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 defTabSz="914377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cs typeface="굴림" pitchFamily="50" charset="-127"/>
              </a:rPr>
              <a:pPr algn="ctr" defTabSz="914377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55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9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8DA07C5D-CE32-4D82-8817-59217EA78E9D}" type="datetimeFigureOut">
              <a:rPr lang="ko-KR" altLang="en-US" sz="1900" smtClean="0">
                <a:solidFill>
                  <a:prstClr val="black"/>
                </a:solidFill>
              </a:rPr>
              <a:pPr defTabSz="914377"/>
              <a:t>2022-06-28</a:t>
            </a:fld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endParaRPr lang="ko-KR" altLang="en-US" sz="19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377"/>
            <a:fld id="{CE6AE1E5-AE5D-4EB0-A277-181CB2E91725}" type="slidenum">
              <a:rPr lang="ko-KR" altLang="en-US" sz="1900" smtClean="0">
                <a:solidFill>
                  <a:prstClr val="black"/>
                </a:solidFill>
              </a:rPr>
              <a:pPr defTabSz="914377"/>
              <a:t>‹#›</a:t>
            </a:fld>
            <a:endParaRPr lang="ko-KR" altLang="en-US" sz="1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24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youtu.be/mSTCzNgDJy4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paperswithcode.com/sota/image-classification-on-imagenet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igmoidal.io/dl-computer-vision-beyond-classific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portrait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ypko.ai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twitter.com/pascal_bornet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zdnet.co.kr/view/?no=2016071217353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2_hsjpTi4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bAyrObl7TY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M988_fsOSW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bird.biz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bird.biz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630/0*P1USi5jSYP0Icr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BEE470-C5EF-4D5D-BAD4-5BBF16751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87510" y="6507194"/>
            <a:ext cx="641201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경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" y="1166038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차산업혁명과</a:t>
            </a:r>
            <a:r>
              <a:rPr lang="ko-KR" altLang="en-US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최신기술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트렌드</a:t>
            </a:r>
            <a:endParaRPr lang="en-US" altLang="ko-KR" sz="6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</a:t>
            </a:r>
            <a:r>
              <a:rPr lang="en-US" altLang="ko-KR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35037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íì¼:attachment/ìëì ìë¹ì¤/JARV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275"/>
            <a:ext cx="4569968" cy="45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jarvis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534989"/>
            <a:ext cx="7269087" cy="33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201" y="-14275"/>
            <a:ext cx="4827799" cy="687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968" y="-14273"/>
            <a:ext cx="3504771" cy="502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587" y="5011049"/>
            <a:ext cx="3195775" cy="184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34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1" b="5386"/>
          <a:stretch/>
        </p:blipFill>
        <p:spPr bwMode="auto">
          <a:xfrm>
            <a:off x="-8873" y="954142"/>
            <a:ext cx="12200873" cy="553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8873" y="6488669"/>
            <a:ext cx="12200873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>
                <a:solidFill>
                  <a:prstClr val="black"/>
                </a:solidFill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hlinkClick r:id="rId4"/>
              </a:rPr>
              <a:t>https://youtu.be/mSTCzNgDJy4</a:t>
            </a:r>
            <a:r>
              <a:rPr lang="en-US" altLang="ko-KR" sz="1400" dirty="0" smtClean="0">
                <a:solidFill>
                  <a:prstClr val="black"/>
                </a:solidFill>
                <a:hlinkClick r:id="rId4"/>
              </a:rPr>
              <a:t>/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활용사례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탐지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5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1216867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5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26" y="1397208"/>
            <a:ext cx="7619999" cy="510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활용사례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분류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7170" name="Picture 2" descr="https://media.vlpt.us/images/yongh8445/post/5ef24056-66f9-4e1b-bbaf-ccbfea0c7d9b/%E1%84%89%E1%85%B3%E1%84%8F%E1%85%B3%E1%84%85%E1%85%B5%E1%86%AB%E1%84%89%E1%85%A3%E1%86%BA%202020-09-27%20%E1%84%8B%E1%85%A9%E1%84%92%E1%85%AE%205.29.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0"/>
          <a:stretch/>
        </p:blipFill>
        <p:spPr bwMode="auto">
          <a:xfrm>
            <a:off x="290195" y="1699476"/>
            <a:ext cx="4281805" cy="48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914899" y="6399310"/>
            <a:ext cx="6934200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>
                <a:solidFill>
                  <a:prstClr val="black"/>
                </a:solidFill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hlinkClick r:id="rId5"/>
              </a:rPr>
              <a:t>https://</a:t>
            </a:r>
            <a:r>
              <a:rPr lang="en-US" altLang="ko-KR" sz="1400" dirty="0" smtClean="0">
                <a:solidFill>
                  <a:prstClr val="black"/>
                </a:solidFill>
                <a:hlinkClick r:id="rId5"/>
              </a:rPr>
              <a:t>paperswithcode.com/sota/image-classification-on-imagenet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195" y="11355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77"/>
            <a:r>
              <a:rPr lang="ko-KR" altLang="en-US" sz="1400" dirty="0" err="1">
                <a:solidFill>
                  <a:prstClr val="black"/>
                </a:solidFill>
              </a:rPr>
              <a:t>이미지넷</a:t>
            </a:r>
            <a:r>
              <a:rPr lang="en-US" altLang="ko-KR" sz="1400" dirty="0">
                <a:solidFill>
                  <a:prstClr val="black"/>
                </a:solidFill>
              </a:rPr>
              <a:t>(ImageNet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</a:rPr>
              <a:t> 제공 이미지 데이터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defTabSz="914377"/>
            <a:r>
              <a:rPr lang="en-US" altLang="ko-KR" sz="1400" dirty="0" smtClean="0">
                <a:solidFill>
                  <a:prstClr val="black"/>
                </a:solidFill>
              </a:rPr>
              <a:t>1,000</a:t>
            </a:r>
            <a:r>
              <a:rPr lang="ko-KR" altLang="en-US" sz="1400" dirty="0">
                <a:solidFill>
                  <a:prstClr val="black"/>
                </a:solidFill>
              </a:rPr>
              <a:t>여 카테고리로 분류된 </a:t>
            </a:r>
            <a:r>
              <a:rPr lang="en-US" altLang="ko-KR" sz="1400" dirty="0">
                <a:solidFill>
                  <a:prstClr val="black"/>
                </a:solidFill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</a:rPr>
              <a:t>만 개의 </a:t>
            </a:r>
            <a:r>
              <a:rPr lang="ko-KR" altLang="en-US" sz="1400" dirty="0" smtClean="0">
                <a:solidFill>
                  <a:prstClr val="black"/>
                </a:solidFill>
              </a:rPr>
              <a:t>이미지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 detection using Faster R-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04" y="599928"/>
            <a:ext cx="7875888" cy="625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511810"/>
            <a:ext cx="12192000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 smtClean="0">
                <a:solidFill>
                  <a:prstClr val="black"/>
                </a:solidFill>
              </a:rPr>
              <a:t>출처 </a:t>
            </a:r>
            <a:r>
              <a:rPr lang="en-US" altLang="ko-KR" sz="1400" dirty="0" smtClean="0">
                <a:solidFill>
                  <a:prstClr val="black"/>
                </a:solidFill>
              </a:rPr>
              <a:t>:  </a:t>
            </a:r>
            <a:r>
              <a:rPr lang="en-US" altLang="ko-KR" sz="1400" dirty="0">
                <a:solidFill>
                  <a:prstClr val="black"/>
                </a:solidFill>
                <a:hlinkClick r:id="rId4"/>
              </a:rPr>
              <a:t>https://</a:t>
            </a:r>
            <a:r>
              <a:rPr lang="en-US" altLang="ko-KR" sz="1400" dirty="0" smtClean="0">
                <a:solidFill>
                  <a:prstClr val="black"/>
                </a:solidFill>
                <a:hlinkClick r:id="rId4"/>
              </a:rPr>
              <a:t>sigmoidal.io/dl-computer-vision-beyond-classification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적용사례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탐지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(Object Detection)</a:t>
            </a:r>
          </a:p>
          <a:p>
            <a:endParaRPr lang="en-US" altLang="ko-KR" sz="3200" dirty="0">
              <a:solidFill>
                <a:srgbClr val="00B0F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2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활용사례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(Style Transfer)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8873" y="6488669"/>
            <a:ext cx="12200873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>
                <a:solidFill>
                  <a:prstClr val="black"/>
                </a:solidFill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en-US" altLang="ko-KR" sz="1400" dirty="0" smtClean="0">
                <a:solidFill>
                  <a:prstClr val="black"/>
                </a:solidFill>
                <a:hlinkClick r:id="rId3"/>
              </a:rPr>
              <a:t>https://aiportraits.org/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1" y="1683697"/>
            <a:ext cx="2582318" cy="341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11" y="1683697"/>
            <a:ext cx="2574248" cy="336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70" y="1683697"/>
            <a:ext cx="3428775" cy="336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02" y="1683697"/>
            <a:ext cx="3418160" cy="339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0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65" y="752007"/>
            <a:ext cx="7419975" cy="57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활용사례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생성</a:t>
            </a:r>
            <a:r>
              <a:rPr lang="en-US" altLang="ko-KR" sz="24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(GAN: generative adversarial network)</a:t>
            </a:r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8873" y="6488669"/>
            <a:ext cx="12200873" cy="307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>
                <a:solidFill>
                  <a:prstClr val="black"/>
                </a:solidFill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hlinkClick r:id="rId4"/>
              </a:rPr>
              <a:t>https://crypko.ai</a:t>
            </a:r>
            <a:r>
              <a:rPr lang="en-US" altLang="ko-KR" sz="1400" dirty="0" smtClean="0">
                <a:solidFill>
                  <a:prstClr val="black"/>
                </a:solidFill>
                <a:hlinkClick r:id="rId4"/>
              </a:rPr>
              <a:t>/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5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67" y="3486824"/>
            <a:ext cx="5807757" cy="302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활용사례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처리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4"/>
          <a:stretch/>
        </p:blipFill>
        <p:spPr bwMode="auto">
          <a:xfrm>
            <a:off x="7017362" y="599928"/>
            <a:ext cx="4196366" cy="288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 bwMode="auto">
          <a:xfrm>
            <a:off x="162396" y="1028918"/>
            <a:ext cx="6012811" cy="530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blog.kakaocdn.net/dn/6NOMo/btqBWrAUehR/RdIi6IoGKsWbfXcQfY185k/im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58" y="5071663"/>
            <a:ext cx="2567569" cy="1470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30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4099" y="6463830"/>
            <a:ext cx="12226099" cy="307775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 defTabSz="914377"/>
            <a:r>
              <a:rPr lang="ko-KR" altLang="en-US" sz="1400" dirty="0">
                <a:solidFill>
                  <a:prstClr val="black"/>
                </a:solidFill>
                <a:hlinkClick r:id="rId3"/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  <a:hlinkClick r:id="rId3"/>
              </a:rPr>
              <a:t>: https://twitter.com/pascal_bornet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활용사례 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Improving our world with AI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82" y="1170574"/>
            <a:ext cx="4473898" cy="215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4806"/>
          <a:stretch/>
        </p:blipFill>
        <p:spPr bwMode="auto">
          <a:xfrm>
            <a:off x="6041782" y="1170575"/>
            <a:ext cx="4456542" cy="215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14207"/>
          <a:stretch/>
        </p:blipFill>
        <p:spPr bwMode="auto">
          <a:xfrm>
            <a:off x="162396" y="3839028"/>
            <a:ext cx="3002754" cy="22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17" y="3724250"/>
            <a:ext cx="3609186" cy="243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41" y="3508162"/>
            <a:ext cx="46672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산업혁명 핵심기술 </a:t>
            </a:r>
            <a:r>
              <a:rPr lang="en-US" altLang="ko-KR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ABC</a:t>
            </a:r>
          </a:p>
        </p:txBody>
      </p:sp>
    </p:spTree>
    <p:extLst>
      <p:ext uri="{BB962C8B-B14F-4D97-AF65-F5344CB8AC3E}">
        <p14:creationId xmlns:p14="http://schemas.microsoft.com/office/powerpoint/2010/main" val="26049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(Artificial Intelligent)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59059" y="4967134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ko-KR" altLang="en-US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심층신경망</a:t>
            </a:r>
            <a:endParaRPr lang="en-US" altLang="ko-KR" b="1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/>
            <a:r>
              <a:rPr lang="en-US" altLang="ko-KR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(DNN)</a:t>
            </a:r>
            <a:endParaRPr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73642" y="4967134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ko-KR" altLang="en-US" b="1" dirty="0" err="1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</a:t>
            </a:r>
            <a:r>
              <a:rPr lang="ko-KR" altLang="en-US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신경망</a:t>
            </a:r>
            <a:endParaRPr lang="en-US" altLang="ko-KR" b="1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/>
            <a:r>
              <a:rPr lang="en-US" altLang="ko-KR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(CNN)</a:t>
            </a:r>
            <a:endParaRPr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44705" y="4967134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ko-KR" altLang="en-US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</a:t>
            </a:r>
            <a:r>
              <a:rPr lang="ko-KR" altLang="en-US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</a:t>
            </a:r>
            <a:r>
              <a:rPr lang="ko-KR" altLang="en-US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신경망</a:t>
            </a:r>
            <a:endParaRPr lang="en-US" altLang="ko-KR" b="1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/>
            <a:r>
              <a:rPr lang="en-US" altLang="ko-KR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(RNN)</a:t>
            </a:r>
            <a:endParaRPr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91165" y="4967134"/>
            <a:ext cx="1179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ko-KR" altLang="en-US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강화학습</a:t>
            </a:r>
            <a:endParaRPr lang="en-US" altLang="ko-KR" b="1" dirty="0" smtClean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/>
            <a:r>
              <a:rPr lang="en-US" altLang="ko-KR" b="1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(RL)</a:t>
            </a:r>
            <a:endParaRPr lang="ko-KR" altLang="en-US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81526" y="3231408"/>
            <a:ext cx="1723549" cy="275152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defTabSz="914377">
              <a:lnSpc>
                <a:spcPct val="12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선형회귀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로지스틱회귀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최근접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이웃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결정트리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서포트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7">
              <a:lnSpc>
                <a:spcPct val="12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차원축소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46996" y="3482169"/>
            <a:ext cx="1321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ko-KR" altLang="en-US" sz="3200" b="1" spc="-80" dirty="0">
                <a:solidFill>
                  <a:srgbClr val="FF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lang="ko-KR" altLang="en-US" sz="3200" b="1" spc="-80" dirty="0" err="1">
                <a:solidFill>
                  <a:srgbClr val="FF33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딥러닝</a:t>
            </a:r>
            <a:endParaRPr lang="ko-KR" altLang="en-US" sz="3200" dirty="0">
              <a:solidFill>
                <a:srgbClr val="FF33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49475" y="2139042"/>
            <a:ext cx="1770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ko-KR" altLang="en-US" sz="3200" b="1" spc="-80" dirty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머신 </a:t>
            </a:r>
            <a:r>
              <a:rPr lang="ko-KR" altLang="en-US" sz="32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러닝</a:t>
            </a:r>
            <a:r>
              <a:rPr lang="en-US" altLang="ko-KR" sz="32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endParaRPr lang="ko-KR" altLang="en-US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64171" y="1098841"/>
            <a:ext cx="1686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ko-KR" altLang="en-US" sz="3200" b="1" spc="-8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인공 지능</a:t>
            </a:r>
            <a:endParaRPr lang="ko-KR" altLang="en-US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64164" y="1887637"/>
            <a:ext cx="11453593" cy="4467777"/>
          </a:xfrm>
          <a:prstGeom prst="roundRect">
            <a:avLst>
              <a:gd name="adj" fmla="val 783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61300" y="2893523"/>
            <a:ext cx="10405991" cy="3276695"/>
          </a:xfrm>
          <a:prstGeom prst="roundRect">
            <a:avLst>
              <a:gd name="adj" fmla="val 8975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225301" y="4268836"/>
            <a:ext cx="8245238" cy="1714094"/>
          </a:xfrm>
          <a:prstGeom prst="roundRect">
            <a:avLst>
              <a:gd name="adj" fmla="val 11026"/>
            </a:avLst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9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01744" y="4058196"/>
            <a:ext cx="4753861" cy="400108"/>
          </a:xfrm>
          <a:prstGeom prst="rect">
            <a:avLst/>
          </a:prstGeom>
          <a:solidFill>
            <a:schemeClr val="bg1"/>
          </a:solidFill>
        </p:spPr>
        <p:txBody>
          <a:bodyPr wrap="none" lIns="91438" tIns="45719" rIns="91438" bIns="45719">
            <a:spAutoFit/>
          </a:bodyPr>
          <a:lstStyle/>
          <a:p>
            <a:pPr defTabSz="914377"/>
            <a:r>
              <a:rPr lang="ko-KR" altLang="en-US" sz="2000" b="1" spc="-80" dirty="0" smtClean="0">
                <a:solidFill>
                  <a:srgbClr val="FF33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인공신경망 알고리즘을 활용하는 </a:t>
            </a:r>
            <a:r>
              <a:rPr lang="ko-KR" altLang="en-US" sz="2000" b="1" spc="-80" dirty="0" err="1" smtClean="0">
                <a:solidFill>
                  <a:srgbClr val="FF33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머신러닝</a:t>
            </a:r>
            <a:r>
              <a:rPr lang="ko-KR" altLang="en-US" sz="2000" b="1" spc="-80" dirty="0" smtClean="0">
                <a:solidFill>
                  <a:srgbClr val="FF33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기술</a:t>
            </a:r>
            <a:endParaRPr lang="ko-KR" altLang="en-US" sz="2000" b="1" spc="-80" dirty="0">
              <a:solidFill>
                <a:srgbClr val="FF3399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49475" y="2693470"/>
            <a:ext cx="6712139" cy="400108"/>
          </a:xfrm>
          <a:prstGeom prst="rect">
            <a:avLst/>
          </a:prstGeom>
          <a:solidFill>
            <a:schemeClr val="bg1"/>
          </a:solidFill>
        </p:spPr>
        <p:txBody>
          <a:bodyPr wrap="square" lIns="91438" tIns="45719" rIns="91438" bIns="45719">
            <a:spAutoFit/>
          </a:bodyPr>
          <a:lstStyle/>
          <a:p>
            <a:pPr defTabSz="914377"/>
            <a:r>
              <a:rPr lang="ko-KR" altLang="en-US" sz="20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알고리즘으로 데이터를 분석</a:t>
            </a:r>
            <a:r>
              <a:rPr lang="en-US" altLang="ko-KR" sz="20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lang="ko-KR" altLang="en-US" sz="20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학습하여 판단이나 </a:t>
            </a:r>
            <a:r>
              <a:rPr lang="ko-KR" altLang="en-US" sz="2000" b="1" spc="-80" dirty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예측을 </a:t>
            </a:r>
            <a:r>
              <a:rPr lang="ko-KR" altLang="en-US" sz="2000" b="1" spc="-80" dirty="0" smtClean="0">
                <a:solidFill>
                  <a:srgbClr val="FF99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하는 기술</a:t>
            </a:r>
            <a:endParaRPr lang="ko-KR" altLang="en-US" sz="2000" b="1" spc="-80" dirty="0">
              <a:solidFill>
                <a:srgbClr val="FF99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65719" y="1675118"/>
            <a:ext cx="5352465" cy="400108"/>
          </a:xfrm>
          <a:prstGeom prst="rect">
            <a:avLst/>
          </a:prstGeom>
          <a:solidFill>
            <a:schemeClr val="bg1"/>
          </a:solidFill>
        </p:spPr>
        <p:txBody>
          <a:bodyPr wrap="square" lIns="91438" tIns="45719" rIns="91438" bIns="45719">
            <a:spAutoFit/>
          </a:bodyPr>
          <a:lstStyle/>
          <a:p>
            <a:pPr defTabSz="914377"/>
            <a:r>
              <a:rPr lang="ko-KR" altLang="en-US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인간의 </a:t>
            </a:r>
            <a:r>
              <a:rPr lang="ko-KR" altLang="en-US" sz="2000" b="1" spc="-80" dirty="0" err="1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지적능력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(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추론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인지</a:t>
            </a:r>
            <a:r>
              <a:rPr lang="en-US" altLang="ko-KR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)</a:t>
            </a:r>
            <a:r>
              <a:rPr lang="ko-KR" altLang="en-US" sz="2000" b="1" spc="-80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을 구현하는 모든 기술</a:t>
            </a:r>
            <a:endParaRPr lang="ko-KR" altLang="en-US" sz="2000" b="1" spc="-8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7" y="2334026"/>
            <a:ext cx="1084138" cy="98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24" y="3523089"/>
            <a:ext cx="1276120" cy="121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33" y="1132512"/>
            <a:ext cx="858276" cy="110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910584" y="4972063"/>
            <a:ext cx="227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생성적 적대 신경망 </a:t>
            </a:r>
          </a:p>
          <a:p>
            <a:pPr algn="ctr"/>
            <a:r>
              <a:rPr lang="en-US" altLang="ko-KR" b="1" dirty="0" smtClean="0"/>
              <a:t>(GAN)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142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162396" y="362535"/>
            <a:ext cx="12029605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93932" y="1276928"/>
            <a:ext cx="3767443" cy="14773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머신러닝에서는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 데이터로부터 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속성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(Feature)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을 찾아내는 역할을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컴퓨터</a:t>
            </a:r>
            <a:r>
              <a:rPr lang="en-US" altLang="ko-KR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(Machine)</a:t>
            </a: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가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담당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93931" y="3012707"/>
            <a:ext cx="3898069" cy="193899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딥러닝에서는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 신경망으로 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이미지를 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‘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있는 그대로’ </a:t>
            </a:r>
            <a:endParaRPr lang="en-US" altLang="ko-KR" sz="2000" b="1" dirty="0" smtClean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학습하며</a:t>
            </a:r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, </a:t>
            </a:r>
            <a:r>
              <a:rPr lang="en-US" altLang="ko-KR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데이터에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포함된 </a:t>
            </a:r>
            <a:endParaRPr lang="en-US" altLang="ko-KR" sz="2000" b="1" dirty="0" smtClean="0">
              <a:solidFill>
                <a:prstClr val="black">
                  <a:lumMod val="85000"/>
                  <a:lumOff val="15000"/>
                </a:prstClr>
              </a:solidFill>
              <a:latin typeface="KT서체 Light" panose="020B0600000101010101" pitchFamily="50" charset="-127"/>
              <a:ea typeface="KT서체 Light" panose="020B0600000101010101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중요한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속성을 </a:t>
            </a:r>
            <a:r>
              <a:rPr lang="ko-KR" altLang="en-US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컴퓨터가 </a:t>
            </a:r>
            <a:r>
              <a:rPr lang="ko-KR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KT서체 Light" panose="020B0600000101010101" pitchFamily="50" charset="-127"/>
                <a:ea typeface="KT서체 Light" panose="020B0600000101010101" pitchFamily="50" charset="-127"/>
              </a:rPr>
              <a:t>스스로 학습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93121"/>
              </p:ext>
            </p:extLst>
          </p:nvPr>
        </p:nvGraphicFramePr>
        <p:xfrm>
          <a:off x="180569" y="4899337"/>
          <a:ext cx="8127999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구분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머신러닝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딥러닝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동작원리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데이터에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알고리즘을 적용하여 분류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예측을 한다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신호를 전달하는 신경망을 사용하여 데이터의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feature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추출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적합한 학습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데이터량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수천개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수만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수백만개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이상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모델 훈련 소요시간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단시간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장시간 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T서체 Light" panose="020B0600000101010101" pitchFamily="50" charset="-127"/>
                        <a:ea typeface="KT서체 Light" panose="020B060000010101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9" y="997740"/>
            <a:ext cx="8113363" cy="390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9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학습 방법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0461" y="5730872"/>
            <a:ext cx="2364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정답지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(Label)</a:t>
            </a:r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로 학습</a:t>
            </a:r>
            <a:endParaRPr lang="en-US" altLang="ko-KR" sz="2000" dirty="0">
              <a:solidFill>
                <a:prstClr val="black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분류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(Classification)</a:t>
            </a:r>
          </a:p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예측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(Regression)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32514" y="5657671"/>
            <a:ext cx="3623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정답지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(Label)</a:t>
            </a:r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없이 학</a:t>
            </a:r>
            <a:r>
              <a:rPr lang="ko-KR" altLang="en-US" sz="2000" dirty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습</a:t>
            </a:r>
            <a:endParaRPr lang="en-US" altLang="ko-KR" sz="2000" dirty="0" smtClean="0">
              <a:solidFill>
                <a:prstClr val="black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군집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(Clustering) </a:t>
            </a:r>
          </a:p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차원 축소</a:t>
            </a:r>
            <a:endParaRPr lang="en-US" altLang="ko-KR" sz="2000" dirty="0" smtClean="0">
              <a:solidFill>
                <a:prstClr val="black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21118" y="5727862"/>
            <a:ext cx="49698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시뮬레이션 반복 학습</a:t>
            </a:r>
            <a:endParaRPr lang="en-US" altLang="ko-KR" sz="2000" dirty="0">
              <a:solidFill>
                <a:prstClr val="black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  <a:p>
            <a:pPr defTabSz="914377"/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성능 강화 등에 사용</a:t>
            </a:r>
            <a:endParaRPr lang="en-US" altLang="ko-KR" sz="2000" dirty="0" smtClean="0">
              <a:solidFill>
                <a:prstClr val="black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  <a:p>
            <a:pPr defTabSz="914377"/>
            <a:r>
              <a:rPr lang="ko-KR" altLang="en-US" sz="2000" dirty="0" err="1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마르코프</a:t>
            </a:r>
            <a:r>
              <a:rPr lang="ko-KR" altLang="en-US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 결정 과정</a:t>
            </a:r>
            <a:r>
              <a:rPr lang="en-US" altLang="ko-KR" sz="2000" dirty="0" smtClean="0">
                <a:solidFill>
                  <a:prstClr val="black"/>
                </a:solidFill>
                <a:latin typeface="KT서체 Medium" panose="020B0600000101010101" pitchFamily="50" charset="-127"/>
                <a:ea typeface="KT서체 Medium" panose="020B0600000101010101" pitchFamily="50" charset="-127"/>
              </a:rPr>
              <a:t>(Markov Decision Process)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61" y="889156"/>
            <a:ext cx="9104894" cy="483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47876" y="1408182"/>
            <a:ext cx="1683370" cy="307777"/>
          </a:xfrm>
          <a:prstGeom prst="rect">
            <a:avLst/>
          </a:prstGeom>
          <a:solidFill>
            <a:srgbClr val="FF9900"/>
          </a:solidFill>
        </p:spPr>
        <p:txBody>
          <a:bodyPr wrap="square" lIns="0" tIns="0" rIns="0" bIns="0">
            <a:spAutoFit/>
          </a:bodyPr>
          <a:lstStyle/>
          <a:p>
            <a:pPr algn="ctr" defTabSz="914377"/>
            <a:r>
              <a:rPr lang="ko-KR" altLang="en-US" sz="2000" b="1" spc="-80" dirty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smtClean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지도학습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67301" y="1408182"/>
            <a:ext cx="1683370" cy="307777"/>
          </a:xfrm>
          <a:prstGeom prst="rect">
            <a:avLst/>
          </a:prstGeom>
          <a:solidFill>
            <a:srgbClr val="FF9900"/>
          </a:solidFill>
        </p:spPr>
        <p:txBody>
          <a:bodyPr wrap="square" lIns="0" tIns="0" rIns="0" bIns="0">
            <a:spAutoFit/>
          </a:bodyPr>
          <a:lstStyle/>
          <a:p>
            <a:pPr algn="ctr" defTabSz="914377"/>
            <a:r>
              <a:rPr lang="ko-KR" altLang="en-US" sz="2000" b="1" spc="-80" dirty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 smtClean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비지도학습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15177" y="1408182"/>
            <a:ext cx="1683370" cy="307777"/>
          </a:xfrm>
          <a:prstGeom prst="rect">
            <a:avLst/>
          </a:prstGeom>
          <a:solidFill>
            <a:srgbClr val="FF9900"/>
          </a:solidFill>
        </p:spPr>
        <p:txBody>
          <a:bodyPr wrap="square" lIns="0" tIns="0" rIns="0" bIns="0">
            <a:spAutoFit/>
          </a:bodyPr>
          <a:lstStyle/>
          <a:p>
            <a:pPr algn="ctr" defTabSz="914377"/>
            <a:r>
              <a:rPr lang="ko-KR" altLang="en-US" sz="2000" b="1" spc="-80" dirty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smtClean="0">
                <a:solidFill>
                  <a:prstClr val="whit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Malgun Gothic"/>
              </a:rPr>
              <a:t>강화학습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경쟁력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TextBox 28"/>
          <p:cNvSpPr txBox="1">
            <a:spLocks noChangeArrowheads="1"/>
          </p:cNvSpPr>
          <p:nvPr/>
        </p:nvSpPr>
        <p:spPr bwMode="auto">
          <a:xfrm>
            <a:off x="878945" y="2963507"/>
            <a:ext cx="9791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377" eaLnBrk="1" latinLnBrk="0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1" lang="ko-KR" altLang="en-US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인공지능을 활용하여 기존의 일을 효율화 하는 것이 실력 </a:t>
            </a:r>
            <a:endParaRPr kumimoji="1" lang="en-US" altLang="ko-KR" sz="2400" spc="-8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5" name="TextBox 28"/>
          <p:cNvSpPr txBox="1">
            <a:spLocks noChangeArrowheads="1"/>
          </p:cNvSpPr>
          <p:nvPr/>
        </p:nvSpPr>
        <p:spPr bwMode="auto">
          <a:xfrm>
            <a:off x="878944" y="4087344"/>
            <a:ext cx="11124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377" eaLnBrk="1" latinLnBrk="0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1" lang="en-US" altLang="ko-KR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AI</a:t>
            </a:r>
            <a:r>
              <a:rPr kumimoji="1" lang="ko-KR" altLang="en-US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를 활용하여 기존의 일을 효율적으로 바꾸는 일을 주도하는 것이 경쟁력</a:t>
            </a:r>
            <a:endParaRPr kumimoji="1" lang="en-US" altLang="ko-KR" sz="2400" spc="-8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1002770" y="1839670"/>
            <a:ext cx="9791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377" eaLnBrk="1" latinLnBrk="0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1" lang="ko-KR" altLang="en-US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문제의 </a:t>
            </a:r>
            <a:r>
              <a:rPr kumimoji="1" lang="en-US" altLang="ko-KR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	</a:t>
            </a:r>
            <a:r>
              <a:rPr kumimoji="1" lang="ko-KR" altLang="en-US" sz="2400" spc="-8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본질을 파악하는 능력과 데이터를 만드는 능력이 중요</a:t>
            </a:r>
            <a:endParaRPr kumimoji="1" lang="en-US" altLang="ko-KR" sz="2400" spc="-80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2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5131" y="2939970"/>
            <a:ext cx="3876304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68287"/>
            <a:ext cx="1219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kgpark88@gmail.com 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62" y="6528529"/>
            <a:ext cx="288296" cy="21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image.zdnet.co.kr/2016/03/17/paikshow_qEzVvGOMV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10" y="-1"/>
            <a:ext cx="9357382" cy="63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산업혁명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6380033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4"/>
              </a:rPr>
              <a:t>https://zdnet.co.kr/view/?</a:t>
            </a:r>
            <a:r>
              <a:rPr lang="en-US" altLang="ko-KR" sz="1200" dirty="0" smtClean="0">
                <a:hlinkClick r:id="rId4"/>
              </a:rPr>
              <a:t>no=20160712173539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698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산업혁명 핵심기술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ABC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75378" y="2991803"/>
            <a:ext cx="2934932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6557" y="4987371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수익창출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753389" y="6123254"/>
            <a:ext cx="653158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기술장벽</a:t>
            </a:r>
            <a:endParaRPr lang="en-US" altLang="ko-KR" sz="2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www.kdn.com/korean/img/sub/img_aicbm1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0"/>
          <a:stretch/>
        </p:blipFill>
        <p:spPr bwMode="auto">
          <a:xfrm>
            <a:off x="1324087" y="1183193"/>
            <a:ext cx="1867207" cy="18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kdn.com/korean/img/sub/img_aicbm1-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9"/>
          <a:stretch/>
        </p:blipFill>
        <p:spPr bwMode="auto">
          <a:xfrm>
            <a:off x="4446121" y="1183193"/>
            <a:ext cx="2823582" cy="201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kdn.com/korean/img/sub/img_aicbm1-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49"/>
          <a:stretch/>
        </p:blipFill>
        <p:spPr bwMode="auto">
          <a:xfrm>
            <a:off x="7873178" y="1183193"/>
            <a:ext cx="2823582" cy="19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18824" y="2991803"/>
            <a:ext cx="293493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Intelligence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772455" y="2991803"/>
            <a:ext cx="2934932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Computing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53389" y="4987371"/>
            <a:ext cx="163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비용절감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67771" y="4987371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위기관리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994603" y="4987371"/>
            <a:ext cx="915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90466" y="4987371"/>
            <a:ext cx="1372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</a:t>
            </a:r>
            <a:r>
              <a:rPr lang="en-US" altLang="ko-KR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243186" y="4987371"/>
            <a:ext cx="915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기회</a:t>
            </a:r>
          </a:p>
        </p:txBody>
      </p:sp>
      <p:sp>
        <p:nvSpPr>
          <p:cNvPr id="19" name="Shape 39120">
            <a:extLst>
              <a:ext uri="{FF2B5EF4-FFF2-40B4-BE49-F238E27FC236}">
                <a16:creationId xmlns:lc="http://schemas.openxmlformats.org/drawingml/2006/lockedCanvas" xmlns:a16="http://schemas.microsoft.com/office/drawing/2014/main" xmlns="" id="{FD73578D-EFEA-894B-B208-F4638822BF74}"/>
              </a:ext>
            </a:extLst>
          </p:cNvPr>
          <p:cNvSpPr/>
          <p:nvPr/>
        </p:nvSpPr>
        <p:spPr>
          <a:xfrm rot="5400000">
            <a:off x="5627750" y="3071754"/>
            <a:ext cx="720926" cy="264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76" y="17876"/>
                </a:moveTo>
                <a:lnTo>
                  <a:pt x="14276" y="21600"/>
                </a:lnTo>
                <a:lnTo>
                  <a:pt x="21600" y="10800"/>
                </a:lnTo>
                <a:lnTo>
                  <a:pt x="14276" y="0"/>
                </a:lnTo>
                <a:lnTo>
                  <a:pt x="14276" y="3724"/>
                </a:lnTo>
                <a:lnTo>
                  <a:pt x="0" y="3724"/>
                </a:lnTo>
                <a:lnTo>
                  <a:pt x="0" y="178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5063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/>
          <a:stretch/>
        </p:blipFill>
        <p:spPr bwMode="auto">
          <a:xfrm>
            <a:off x="-19051" y="-904"/>
            <a:ext cx="12220575" cy="65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9050" y="6584930"/>
            <a:ext cx="122110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377"/>
            <a:r>
              <a:rPr lang="en-US" altLang="ko-KR" sz="1200" dirty="0" smtClean="0">
                <a:solidFill>
                  <a:prstClr val="white"/>
                </a:solidFill>
              </a:rPr>
              <a:t>https</a:t>
            </a:r>
            <a:r>
              <a:rPr lang="en-US" altLang="ko-KR" sz="1200" dirty="0">
                <a:solidFill>
                  <a:prstClr val="white"/>
                </a:solidFill>
              </a:rPr>
              <a:t>://youtu.be/e2_hsjpTi4w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4098" name="Picture 2" descr="http://www.on-sitestudios.com/wp-content/uploads/2016/04/youtube-play-button-300x209.pn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3" y="4103598"/>
            <a:ext cx="1225097" cy="8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22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4"/>
          <a:stretch/>
        </p:blipFill>
        <p:spPr bwMode="auto">
          <a:xfrm>
            <a:off x="0" y="110309"/>
            <a:ext cx="12211051" cy="647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data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9050" y="6584930"/>
            <a:ext cx="122110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377"/>
            <a:r>
              <a:rPr lang="en-US" altLang="ko-KR" sz="1200" dirty="0">
                <a:solidFill>
                  <a:prstClr val="white"/>
                </a:solidFill>
              </a:rPr>
              <a:t>https://www.youtube.com/watch?v=bAyrObl7TYE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9050" y="-11668"/>
            <a:ext cx="12230101" cy="1044055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pPr algn="ctr" defTabSz="914377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Data</a:t>
            </a:r>
            <a:endParaRPr lang="en-US" altLang="ko-KR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2" descr="http://www.on-sitestudios.com/wp-content/uploads/2016/04/youtube-play-button-300x209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3" y="4103598"/>
            <a:ext cx="1225097" cy="8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data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9050" y="6584930"/>
            <a:ext cx="122110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377"/>
            <a:r>
              <a:rPr lang="en-US" altLang="ko-KR" sz="1200" dirty="0">
                <a:solidFill>
                  <a:prstClr val="white"/>
                </a:solidFill>
              </a:rPr>
              <a:t>https://www.youtube.com/watch?v=M988_fsOSWo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9050" y="-11668"/>
            <a:ext cx="12230101" cy="1044055"/>
          </a:xfrm>
          <a:prstGeom prst="rect">
            <a:avLst/>
          </a:prstGeom>
          <a:solidFill>
            <a:schemeClr val="tx1"/>
          </a:solidFill>
        </p:spPr>
        <p:txBody>
          <a:bodyPr wrap="none">
            <a:noAutofit/>
          </a:bodyPr>
          <a:lstStyle/>
          <a:p>
            <a:pPr algn="ctr" defTabSz="914377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Computing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6" y="1032387"/>
            <a:ext cx="10026263" cy="555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www.on-sitestudios.com/wp-content/uploads/2016/04/youtube-play-button-300x209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00" y="2955174"/>
            <a:ext cx="1225097" cy="8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1" y="654340"/>
            <a:ext cx="11124923" cy="588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2182936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"Artificial intelligence"  Trends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8873" y="6482093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https://www.trendbird.biz</a:t>
            </a:r>
            <a:r>
              <a:rPr lang="en-US" altLang="ko-KR" sz="1200" dirty="0" smtClean="0">
                <a:hlinkClick r:id="rId3"/>
              </a:rPr>
              <a:t>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56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6" y="889156"/>
            <a:ext cx="10872251" cy="559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2675" y="344693"/>
            <a:ext cx="12182936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"Google"  Trends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8873" y="6482093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3"/>
              </a:rPr>
              <a:t>https://www.trendbird.biz</a:t>
            </a:r>
            <a:r>
              <a:rPr lang="en-US" altLang="ko-KR" sz="1200" dirty="0" smtClean="0">
                <a:hlinkClick r:id="rId3"/>
              </a:rPr>
              <a:t>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01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7359</TotalTime>
  <Words>1020</Words>
  <Application>Microsoft Office PowerPoint</Application>
  <PresentationFormat>사용자 지정</PresentationFormat>
  <Paragraphs>213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굴림</vt:lpstr>
      <vt:lpstr>Arial</vt:lpstr>
      <vt:lpstr>맑은 고딕</vt:lpstr>
      <vt:lpstr>나눔바른고딕</vt:lpstr>
      <vt:lpstr>Wingdings</vt:lpstr>
      <vt:lpstr>KT서체 Medium</vt:lpstr>
      <vt:lpstr>KT서체 Light</vt:lpstr>
      <vt:lpstr>Lato Light</vt:lpstr>
      <vt:lpstr>KT서체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박경규</cp:lastModifiedBy>
  <cp:revision>604</cp:revision>
  <dcterms:created xsi:type="dcterms:W3CDTF">2018-11-29T00:41:06Z</dcterms:created>
  <dcterms:modified xsi:type="dcterms:W3CDTF">2022-06-28T05:28:01Z</dcterms:modified>
</cp:coreProperties>
</file>